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57" r:id="rId5"/>
    <p:sldId id="267" r:id="rId6"/>
    <p:sldId id="258" r:id="rId7"/>
    <p:sldId id="281" r:id="rId8"/>
    <p:sldId id="280" r:id="rId9"/>
    <p:sldId id="282" r:id="rId10"/>
    <p:sldId id="283" r:id="rId11"/>
    <p:sldId id="285" r:id="rId12"/>
    <p:sldId id="275" r:id="rId13"/>
  </p:sldIdLst>
  <p:sldSz cx="12192000" cy="6858000"/>
  <p:notesSz cx="6858000" cy="9144000"/>
  <p:embeddedFontLst>
    <p:embeddedFont>
      <p:font typeface="霞鹜文楷" charset="-122"/>
      <p:regular r:id="rId18"/>
    </p:embeddedFont>
    <p:embeddedFont>
      <p:font typeface="华文楷体" panose="02010600040101010101" charset="-122"/>
      <p:regular r:id="rId19"/>
    </p:embeddedFont>
    <p:embeddedFont>
      <p:font typeface="楷体" panose="02010609060101010101" charset="-122"/>
      <p:regular r:id="rId20"/>
    </p:embeddedFont>
    <p:embeddedFont>
      <p:font typeface="演示夏行楷" panose="00000500000000000000" pitchFamily="2" charset="-122"/>
      <p:regular r:id="rId21"/>
    </p:embeddedFont>
    <p:embeddedFont>
      <p:font typeface="江西拙楷" panose="02010600040101010101" pitchFamily="2" charset="-122"/>
      <p:regular r:id="rId22"/>
    </p:embeddedFont>
    <p:embeddedFont>
      <p:font typeface="演示秋鸿楷" panose="00000500000000000000" pitchFamily="2" charset="-122"/>
      <p:regular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2785" userDrawn="1">
          <p15:clr>
            <a:srgbClr val="A4A3A4"/>
          </p15:clr>
        </p15:guide>
        <p15:guide id="3" pos="4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C3A"/>
    <a:srgbClr val="93BD89"/>
    <a:srgbClr val="E7817F"/>
    <a:srgbClr val="FAF8F6"/>
    <a:srgbClr val="F7E871"/>
    <a:srgbClr val="A6C99E"/>
    <a:srgbClr val="E67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128" y="774"/>
      </p:cViewPr>
      <p:guideLst>
        <p:guide orient="horz" pos="2173"/>
        <p:guide pos="2785"/>
        <p:guide pos="4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5.xml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霞鹜文楷" charset="-122"/>
              <a:ea typeface="霞鹜文楷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霞鹜文楷" charset="-122"/>
              </a:rPr>
            </a:fld>
            <a:endParaRPr lang="zh-CN" altLang="en-US">
              <a:latin typeface="霞鹜文楷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霞鹜文楷" charset="-122"/>
              <a:ea typeface="霞鹜文楷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霞鹜文楷" charset="-122"/>
              </a:rPr>
            </a:fld>
            <a:endParaRPr lang="zh-CN" altLang="en-US">
              <a:latin typeface="霞鹜文楷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霞鹜文楷" charset="-122"/>
                <a:ea typeface="霞鹜文楷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霞鹜文楷" charset="-122"/>
                <a:ea typeface="霞鹜文楷" charset="-122"/>
              </a:defRPr>
            </a:lvl1pPr>
          </a:lstStyle>
          <a:p>
            <a:fld id="{28DB6A24-ED69-4A1D-9DDC-4617011E79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霞鹜文楷" charset="-122"/>
                <a:ea typeface="霞鹜文楷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霞鹜文楷" charset="-122"/>
                <a:ea typeface="霞鹜文楷" charset="-122"/>
              </a:defRPr>
            </a:lvl1pPr>
          </a:lstStyle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霞鹜文楷" charset="-122"/>
        <a:ea typeface="霞鹜文楷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霞鹜文楷" charset="-122"/>
        <a:ea typeface="霞鹜文楷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霞鹜文楷" charset="-122"/>
        <a:ea typeface="霞鹜文楷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霞鹜文楷" charset="-122"/>
        <a:ea typeface="霞鹜文楷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霞鹜文楷" charset="-122"/>
        <a:ea typeface="霞鹜文楷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用：</a:t>
            </a:r>
            <a:r>
              <a:rPr lang="en-US" altLang="zh-CN" dirty="0"/>
              <a:t>VCG211330002357 VCG211310174746 VCG211318211304 VCG211310174584 VCG211311243486 VCG211298323594 VCG211236192758 VCG211303648128 VCG211335156704  VCG211318211310 VCG211336541943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021BB-C432-4FC4-A95E-CAA18BEC4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17E67-552A-46F1-9ADF-B9A4CCEA1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100D1-58FB-4E53-88D4-B703DCDA68DD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908800"/>
            <a:chOff x="0" y="0"/>
            <a:chExt cx="12192000" cy="69088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50" t="25533" r="37857" b="62398"/>
            <a:stretch>
              <a:fillRect/>
            </a:stretch>
          </p:blipFill>
          <p:spPr>
            <a:xfrm>
              <a:off x="50800" y="50800"/>
              <a:ext cx="1141157" cy="10604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85" r="31354" b="54133"/>
            <a:stretch>
              <a:fillRect/>
            </a:stretch>
          </p:blipFill>
          <p:spPr>
            <a:xfrm flipH="1">
              <a:off x="8648699" y="6548556"/>
              <a:ext cx="3543299" cy="360244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4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50" t="25533" r="37857" b="62398"/>
            <a:stretch>
              <a:fillRect/>
            </a:stretch>
          </p:blipFill>
          <p:spPr>
            <a:xfrm>
              <a:off x="10692880" y="199658"/>
              <a:ext cx="1012893" cy="94127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99" t="18365" r="53663" b="65724"/>
            <a:stretch>
              <a:fillRect/>
            </a:stretch>
          </p:blipFill>
          <p:spPr>
            <a:xfrm>
              <a:off x="557197" y="468923"/>
              <a:ext cx="2155373" cy="897449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2835275" y="1073150"/>
            <a:ext cx="6366510" cy="1753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7817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英语学习活动观</a:t>
            </a:r>
            <a:endParaRPr lang="zh-CN" altLang="en-US" sz="5400" b="1" dirty="0">
              <a:solidFill>
                <a:srgbClr val="E7817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/>
            <a:r>
              <a:rPr lang="en-US" altLang="zh-CN" sz="5400" b="1" dirty="0">
                <a:solidFill>
                  <a:srgbClr val="E7817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5400" b="1" dirty="0">
                <a:solidFill>
                  <a:srgbClr val="E7817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学习理解类活动</a:t>
            </a:r>
            <a:endParaRPr lang="zh-CN" altLang="en-US" sz="5400" b="1" dirty="0">
              <a:solidFill>
                <a:srgbClr val="E7817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4638040" y="3684905"/>
            <a:ext cx="2906395" cy="500380"/>
          </a:xfrm>
          <a:prstGeom prst="roundRect">
            <a:avLst>
              <a:gd name="adj" fmla="val 50000"/>
            </a:avLst>
          </a:prstGeom>
          <a:solidFill>
            <a:srgbClr val="E7817F"/>
          </a:solidFill>
          <a:ln w="19050">
            <a:solidFill>
              <a:srgbClr val="F7E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汇报人：张婷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" t="63739" r="29451" b="20037"/>
          <a:stretch>
            <a:fillRect/>
          </a:stretch>
        </p:blipFill>
        <p:spPr>
          <a:xfrm>
            <a:off x="0" y="4563639"/>
            <a:ext cx="11137899" cy="107213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72" t="16834" b="52271"/>
          <a:stretch>
            <a:fillRect/>
          </a:stretch>
        </p:blipFill>
        <p:spPr>
          <a:xfrm>
            <a:off x="7340600" y="4789218"/>
            <a:ext cx="4851400" cy="12586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9" t="14468" b="56879"/>
          <a:stretch>
            <a:fillRect/>
          </a:stretch>
        </p:blipFill>
        <p:spPr>
          <a:xfrm flipH="1">
            <a:off x="-8939" y="4453892"/>
            <a:ext cx="12200939" cy="24088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50" t="25533" r="37857" b="62398"/>
            <a:stretch>
              <a:fillRect/>
            </a:stretch>
          </p:blipFill>
          <p:spPr>
            <a:xfrm>
              <a:off x="10692880" y="199658"/>
              <a:ext cx="1012893" cy="94127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99" t="18365" r="53663" b="65724"/>
            <a:stretch>
              <a:fillRect/>
            </a:stretch>
          </p:blipFill>
          <p:spPr>
            <a:xfrm>
              <a:off x="557197" y="468923"/>
              <a:ext cx="2155373" cy="897449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397385" y="917084"/>
            <a:ext cx="9397230" cy="3326389"/>
            <a:chOff x="2599456" y="1033717"/>
            <a:chExt cx="7964730" cy="2819318"/>
          </a:xfrm>
        </p:grpSpPr>
        <p:sp>
          <p:nvSpPr>
            <p:cNvPr id="15" name="矩形 14"/>
            <p:cNvSpPr/>
            <p:nvPr/>
          </p:nvSpPr>
          <p:spPr>
            <a:xfrm>
              <a:off x="2599456" y="1179225"/>
              <a:ext cx="2751525" cy="2673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E7817F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谢</a:t>
              </a:r>
              <a:endParaRPr lang="zh-CN" altLang="en-US" sz="19900" dirty="0">
                <a:solidFill>
                  <a:srgbClr val="E7817F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369943" y="1033717"/>
              <a:ext cx="2751525" cy="2673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E7817F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谢</a:t>
              </a:r>
              <a:endParaRPr lang="zh-CN" altLang="en-US" sz="19900" dirty="0">
                <a:solidFill>
                  <a:srgbClr val="E7817F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26782" y="1040855"/>
              <a:ext cx="2751525" cy="2673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E7817F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聆</a:t>
              </a:r>
              <a:endParaRPr lang="zh-CN" altLang="en-US" sz="19900" dirty="0">
                <a:solidFill>
                  <a:srgbClr val="E7817F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812661" y="1090767"/>
              <a:ext cx="2751525" cy="2673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E7817F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听</a:t>
              </a:r>
              <a:endParaRPr lang="zh-CN" altLang="en-US" sz="19900" dirty="0">
                <a:solidFill>
                  <a:srgbClr val="E7817F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sp>
        <p:nvSpPr>
          <p:cNvPr id="25" name="矩形: 圆角 24"/>
          <p:cNvSpPr/>
          <p:nvPr/>
        </p:nvSpPr>
        <p:spPr>
          <a:xfrm>
            <a:off x="5055238" y="3931734"/>
            <a:ext cx="2081524" cy="500066"/>
          </a:xfrm>
          <a:prstGeom prst="roundRect">
            <a:avLst>
              <a:gd name="adj" fmla="val 50000"/>
            </a:avLst>
          </a:prstGeom>
          <a:solidFill>
            <a:srgbClr val="E7817F"/>
          </a:solidFill>
          <a:ln w="19050">
            <a:solidFill>
              <a:srgbClr val="F7E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汇报人：</a:t>
            </a:r>
            <a:r>
              <a:rPr lang="zh-CN" altLang="en-US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张婷</a:t>
            </a:r>
            <a:endParaRPr lang="zh-CN" altLang="en-US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8939" y="4453892"/>
            <a:ext cx="12200939" cy="2408801"/>
            <a:chOff x="-8939" y="4453892"/>
            <a:chExt cx="12200939" cy="240880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11" y="274202"/>
            <a:ext cx="4398570" cy="513922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07210" y="949325"/>
            <a:ext cx="1539203" cy="2933720"/>
            <a:chOff x="1569" y="1495"/>
            <a:chExt cx="2424" cy="4620"/>
          </a:xfrm>
        </p:grpSpPr>
        <p:sp>
          <p:nvSpPr>
            <p:cNvPr id="21" name="矩形 20"/>
            <p:cNvSpPr/>
            <p:nvPr/>
          </p:nvSpPr>
          <p:spPr>
            <a:xfrm>
              <a:off x="1569" y="1495"/>
              <a:ext cx="2424" cy="22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93BD89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目</a:t>
              </a:r>
              <a:endParaRPr lang="zh-CN" altLang="en-US" sz="8800" dirty="0">
                <a:solidFill>
                  <a:srgbClr val="93BD89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69" y="3837"/>
              <a:ext cx="2424" cy="22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93BD89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录</a:t>
              </a:r>
              <a:endParaRPr lang="zh-CN" altLang="en-US" sz="8800" dirty="0">
                <a:solidFill>
                  <a:srgbClr val="93BD89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00463" y="287976"/>
            <a:ext cx="1215862" cy="1129892"/>
            <a:chOff x="1681" y="1495"/>
            <a:chExt cx="1915" cy="177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50" t="25533" r="37857" b="62398"/>
            <a:stretch>
              <a:fillRect/>
            </a:stretch>
          </p:blipFill>
          <p:spPr>
            <a:xfrm>
              <a:off x="1681" y="1495"/>
              <a:ext cx="1915" cy="1779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2129" y="1862"/>
              <a:ext cx="1066" cy="10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9990" y="2104390"/>
            <a:ext cx="1215862" cy="1129892"/>
            <a:chOff x="12712" y="416"/>
            <a:chExt cx="1915" cy="177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50" t="25533" r="37857" b="62398"/>
            <a:stretch>
              <a:fillRect/>
            </a:stretch>
          </p:blipFill>
          <p:spPr>
            <a:xfrm>
              <a:off x="12712" y="416"/>
              <a:ext cx="1915" cy="177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3164" y="783"/>
              <a:ext cx="1066" cy="10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贰</a:t>
              </a:r>
              <a:endParaRPr lang="zh-CN" altLang="en-US" sz="32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99958" y="4002726"/>
            <a:ext cx="1215862" cy="1129892"/>
            <a:chOff x="13030" y="1495"/>
            <a:chExt cx="1915" cy="177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50" t="25533" r="37857" b="62398"/>
            <a:stretch>
              <a:fillRect/>
            </a:stretch>
          </p:blipFill>
          <p:spPr>
            <a:xfrm>
              <a:off x="13030" y="1495"/>
              <a:ext cx="1915" cy="1779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13455" y="1881"/>
              <a:ext cx="1066" cy="10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叁</a:t>
              </a:r>
              <a:endParaRPr lang="zh-CN" altLang="en-US" sz="32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3129329" y="4235434"/>
            <a:ext cx="2155373" cy="8974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" t="63739" r="29451" b="20037"/>
          <a:stretch>
            <a:fillRect/>
          </a:stretch>
        </p:blipFill>
        <p:spPr>
          <a:xfrm flipH="1">
            <a:off x="1056032" y="5075015"/>
            <a:ext cx="11137899" cy="10721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9" t="14468" b="56879"/>
          <a:stretch>
            <a:fillRect/>
          </a:stretch>
        </p:blipFill>
        <p:spPr>
          <a:xfrm flipH="1">
            <a:off x="-8939" y="4462859"/>
            <a:ext cx="12200939" cy="240880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6745" y="412115"/>
            <a:ext cx="2033905" cy="895350"/>
          </a:xfrm>
          <a:prstGeom prst="ellipse">
            <a:avLst/>
          </a:prstGeom>
          <a:solidFill>
            <a:schemeClr val="accent4"/>
          </a:solidFill>
        </p:spPr>
        <p:txBody>
          <a:bodyPr wrap="square" rtlCol="0">
            <a:noAutofit/>
          </a:bodyPr>
          <a:p>
            <a:r>
              <a:rPr lang="zh-CN" altLang="en-US" sz="48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含义</a:t>
            </a:r>
            <a:endParaRPr lang="zh-CN" altLang="en-US" sz="48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976745" y="2221230"/>
            <a:ext cx="2033905" cy="895350"/>
          </a:xfrm>
          <a:prstGeom prst="ellipse">
            <a:avLst/>
          </a:prstGeom>
          <a:solidFill>
            <a:schemeClr val="accent4"/>
          </a:solidFill>
        </p:spPr>
        <p:txBody>
          <a:bodyPr wrap="square" rtlCol="0">
            <a:noAutofit/>
          </a:bodyPr>
          <a:p>
            <a:r>
              <a:rPr lang="zh-CN" altLang="en-US" sz="48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价值</a:t>
            </a:r>
            <a:endParaRPr lang="zh-CN" altLang="en-US" sz="48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6976745" y="4119880"/>
            <a:ext cx="2033905" cy="895350"/>
          </a:xfrm>
          <a:prstGeom prst="ellipse">
            <a:avLst/>
          </a:prstGeom>
          <a:solidFill>
            <a:schemeClr val="accent4"/>
          </a:solidFill>
        </p:spPr>
        <p:txBody>
          <a:bodyPr wrap="square" rtlCol="0">
            <a:noAutofit/>
          </a:bodyPr>
          <a:p>
            <a:r>
              <a:rPr lang="zh-CN" altLang="en-US" sz="48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实践</a:t>
            </a:r>
            <a:endParaRPr lang="zh-CN" altLang="en-US" sz="48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25533" r="37857" b="62398"/>
          <a:stretch>
            <a:fillRect/>
          </a:stretch>
        </p:blipFill>
        <p:spPr>
          <a:xfrm>
            <a:off x="10703513" y="202991"/>
            <a:ext cx="1141157" cy="1060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768" y="234890"/>
            <a:ext cx="2246464" cy="2246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511721" y="1433094"/>
            <a:ext cx="2155373" cy="89744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740757" y="894939"/>
            <a:ext cx="859790" cy="69721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E7817F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壹</a:t>
            </a:r>
            <a:endParaRPr lang="zh-CN" altLang="en-US" sz="4400" dirty="0">
              <a:solidFill>
                <a:srgbClr val="E7817F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4535805" y="2825750"/>
            <a:ext cx="3110865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93BD89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含义</a:t>
            </a:r>
            <a:endParaRPr lang="zh-CN" altLang="en-US" sz="4800" dirty="0">
              <a:solidFill>
                <a:srgbClr val="93BD89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-8939" y="4453892"/>
            <a:ext cx="12200939" cy="2408801"/>
            <a:chOff x="-8939" y="4453892"/>
            <a:chExt cx="12200939" cy="240880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25533" r="37857" b="62398"/>
          <a:stretch>
            <a:fillRect/>
          </a:stretch>
        </p:blipFill>
        <p:spPr>
          <a:xfrm>
            <a:off x="11125788" y="-159594"/>
            <a:ext cx="1141157" cy="1060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83" y="-68005"/>
            <a:ext cx="2246464" cy="2246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511721" y="1433094"/>
            <a:ext cx="2155373" cy="89744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366163" y="642209"/>
            <a:ext cx="861774" cy="69721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E7817F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壹</a:t>
            </a:r>
            <a:endParaRPr lang="zh-CN" altLang="en-US" sz="4400" dirty="0">
              <a:solidFill>
                <a:srgbClr val="E7817F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673100" y="2620010"/>
            <a:ext cx="2112010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93BD89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含义</a:t>
            </a:r>
            <a:endParaRPr lang="zh-CN" altLang="en-US" sz="4800" dirty="0">
              <a:solidFill>
                <a:srgbClr val="93BD89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0115" y="1707515"/>
            <a:ext cx="7588885" cy="28562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sz="2800" dirty="0">
                <a:latin typeface="楷体" panose="02010609060101010101" charset="-122"/>
                <a:ea typeface="楷体" panose="02010609060101010101" charset="-122"/>
              </a:rPr>
              <a:t>学习理解类活动是对语篇进行初步感知和理解的活动，属于识记和理解等低阶思维活动，主要包括感知与注意、获取与梳理、概括与整合等基于语篇的学习活动。</a:t>
            </a:r>
            <a:endParaRPr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-8939" y="4453892"/>
            <a:ext cx="12200939" cy="2408801"/>
            <a:chOff x="-8939" y="4453892"/>
            <a:chExt cx="12200939" cy="240880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25533" r="37857" b="62398"/>
          <a:stretch>
            <a:fillRect/>
          </a:stretch>
        </p:blipFill>
        <p:spPr>
          <a:xfrm>
            <a:off x="10703513" y="202991"/>
            <a:ext cx="1141157" cy="1060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768" y="234890"/>
            <a:ext cx="2246464" cy="2246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511721" y="1433094"/>
            <a:ext cx="2155373" cy="89744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740757" y="894939"/>
            <a:ext cx="859790" cy="69721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E7817F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贰</a:t>
            </a:r>
            <a:endParaRPr lang="zh-CN" altLang="en-US" sz="4400" dirty="0">
              <a:solidFill>
                <a:srgbClr val="E7817F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4462780" y="2775585"/>
            <a:ext cx="3110865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93BD89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价值</a:t>
            </a:r>
            <a:endParaRPr lang="zh-CN" altLang="en-US" sz="4800" dirty="0">
              <a:solidFill>
                <a:srgbClr val="93BD89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-8939" y="4453892"/>
            <a:ext cx="12200939" cy="2408801"/>
            <a:chOff x="-8939" y="4453892"/>
            <a:chExt cx="12200939" cy="240880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25533" r="37857" b="62398"/>
          <a:stretch>
            <a:fillRect/>
          </a:stretch>
        </p:blipFill>
        <p:spPr>
          <a:xfrm>
            <a:off x="11125788" y="-159594"/>
            <a:ext cx="1141157" cy="1060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78" y="-159445"/>
            <a:ext cx="2246464" cy="2246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511721" y="1433094"/>
            <a:ext cx="2155373" cy="89744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957937" y="585059"/>
            <a:ext cx="859790" cy="69721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E7817F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贰</a:t>
            </a:r>
            <a:endParaRPr lang="zh-CN" altLang="en-US" sz="4400" dirty="0">
              <a:solidFill>
                <a:srgbClr val="E7817F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199390" y="2481580"/>
            <a:ext cx="2112010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93BD89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价值</a:t>
            </a:r>
            <a:endParaRPr lang="zh-CN" altLang="en-US" sz="4800" dirty="0">
              <a:solidFill>
                <a:srgbClr val="93BD89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4960" y="277495"/>
            <a:ext cx="8641715" cy="55956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sz="2800" b="1" dirty="0">
                <a:latin typeface="楷体" panose="02010609060101010101" charset="-122"/>
                <a:ea typeface="楷体" panose="02010609060101010101" charset="-122"/>
              </a:rPr>
              <a:t>宏观：</a:t>
            </a:r>
            <a:r>
              <a:rPr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以学习活动为载体，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sz="2800" dirty="0">
                <a:latin typeface="楷体" panose="02010609060101010101" charset="-122"/>
                <a:ea typeface="楷体" panose="02010609060101010101" charset="-122"/>
              </a:rPr>
              <a:t>学科核心素养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落地，达到学科育人。</a:t>
            </a:r>
            <a:endParaRPr 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endParaRPr 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800" b="1" dirty="0">
                <a:latin typeface="楷体" panose="02010609060101010101" charset="-122"/>
                <a:ea typeface="楷体" panose="02010609060101010101" charset="-122"/>
              </a:rPr>
              <a:t>中观：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有利于改变活动目标不明确，活动过程习题化，活动方式程式化的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现状。</a:t>
            </a:r>
            <a:endParaRPr 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800" b="1" dirty="0">
                <a:latin typeface="楷体" panose="02010609060101010101" charset="-122"/>
                <a:ea typeface="楷体" panose="02010609060101010101" charset="-122"/>
              </a:rPr>
              <a:t>微观：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是应用实践和迁移创新等高一级学习活动的发展条件，是各项学习技能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发展的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前提。</a:t>
            </a:r>
            <a:endParaRPr 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endParaRPr lang="zh-CN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-8890" y="5154930"/>
            <a:ext cx="12200890" cy="1707515"/>
            <a:chOff x="-8939" y="4453892"/>
            <a:chExt cx="12200939" cy="240880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25533" r="37857" b="62398"/>
          <a:stretch>
            <a:fillRect/>
          </a:stretch>
        </p:blipFill>
        <p:spPr>
          <a:xfrm>
            <a:off x="10703513" y="202991"/>
            <a:ext cx="1141157" cy="1060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768" y="234890"/>
            <a:ext cx="2246464" cy="2246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511721" y="1433094"/>
            <a:ext cx="2155373" cy="89744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660747" y="894939"/>
            <a:ext cx="859790" cy="69721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dirty="0">
                <a:solidFill>
                  <a:srgbClr val="E7817F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叄</a:t>
            </a:r>
            <a:endParaRPr lang="zh-CN" altLang="en-US" sz="4400" b="1" dirty="0">
              <a:solidFill>
                <a:srgbClr val="E7817F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4436745" y="2825750"/>
            <a:ext cx="3110865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93BD89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实践</a:t>
            </a:r>
            <a:endParaRPr lang="zh-CN" altLang="en-US" sz="4800" dirty="0">
              <a:solidFill>
                <a:srgbClr val="93BD89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-8939" y="4453892"/>
            <a:ext cx="12200939" cy="2408801"/>
            <a:chOff x="-8939" y="4453892"/>
            <a:chExt cx="12200939" cy="240880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25533" r="37857" b="62398"/>
          <a:stretch>
            <a:fillRect/>
          </a:stretch>
        </p:blipFill>
        <p:spPr>
          <a:xfrm>
            <a:off x="11125788" y="-159594"/>
            <a:ext cx="1141157" cy="1060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83" y="-68005"/>
            <a:ext cx="2246464" cy="2246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511721" y="1433094"/>
            <a:ext cx="2155373" cy="897449"/>
          </a:xfrm>
          <a:prstGeom prst="rect">
            <a:avLst/>
          </a:prstGeom>
        </p:spPr>
      </p:pic>
      <p:sp>
        <p:nvSpPr>
          <p:cNvPr id="34" name="文本框 36"/>
          <p:cNvSpPr txBox="1"/>
          <p:nvPr/>
        </p:nvSpPr>
        <p:spPr>
          <a:xfrm>
            <a:off x="554990" y="2620010"/>
            <a:ext cx="2112010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93BD89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实践</a:t>
            </a:r>
            <a:endParaRPr lang="zh-CN" altLang="en-US" sz="4800" dirty="0">
              <a:solidFill>
                <a:srgbClr val="93BD89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0115" y="1433195"/>
            <a:ext cx="7588885" cy="34918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sz="3600" b="1" dirty="0">
                <a:latin typeface="楷体" panose="02010609060101010101" charset="-122"/>
                <a:ea typeface="楷体" panose="02010609060101010101" charset="-122"/>
              </a:rPr>
              <a:t>学习理解类活动作业设计</a:t>
            </a:r>
            <a:endParaRPr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sz="2800" dirty="0">
                <a:latin typeface="楷体" panose="02010609060101010101" charset="-122"/>
                <a:ea typeface="楷体" panose="02010609060101010101" charset="-122"/>
              </a:rPr>
              <a:t>一般为基础作业和短作业，主要采用听力、朗读、对话训练、翻译练习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</a:rPr>
              <a:t>、画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word map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，填信息表格等</a:t>
            </a:r>
            <a:r>
              <a:rPr sz="2800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-8939" y="4453892"/>
            <a:ext cx="12200939" cy="2408801"/>
            <a:chOff x="-8939" y="4453892"/>
            <a:chExt cx="12200939" cy="240880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1298932" y="583789"/>
            <a:ext cx="859790" cy="69721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dirty="0">
                <a:solidFill>
                  <a:srgbClr val="E7817F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叄</a:t>
            </a:r>
            <a:endParaRPr lang="zh-CN" altLang="en-US" sz="4400" b="1" dirty="0">
              <a:solidFill>
                <a:srgbClr val="E7817F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25533" r="37857" b="62398"/>
          <a:stretch>
            <a:fillRect/>
          </a:stretch>
        </p:blipFill>
        <p:spPr>
          <a:xfrm>
            <a:off x="11125788" y="-159594"/>
            <a:ext cx="1141157" cy="1060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58" y="-68005"/>
            <a:ext cx="2246464" cy="2246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 t="18365" r="53663" b="65724"/>
          <a:stretch>
            <a:fillRect/>
          </a:stretch>
        </p:blipFill>
        <p:spPr>
          <a:xfrm>
            <a:off x="511721" y="1433094"/>
            <a:ext cx="2155373" cy="897449"/>
          </a:xfrm>
          <a:prstGeom prst="rect">
            <a:avLst/>
          </a:prstGeom>
        </p:spPr>
      </p:pic>
      <p:sp>
        <p:nvSpPr>
          <p:cNvPr id="34" name="文本框 36"/>
          <p:cNvSpPr txBox="1"/>
          <p:nvPr/>
        </p:nvSpPr>
        <p:spPr>
          <a:xfrm>
            <a:off x="142875" y="2901315"/>
            <a:ext cx="2112010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93BD89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实践</a:t>
            </a:r>
            <a:endParaRPr lang="zh-CN" altLang="en-US" sz="4800" dirty="0">
              <a:solidFill>
                <a:srgbClr val="93BD89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7975" y="583565"/>
            <a:ext cx="9244965" cy="4973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</a:rPr>
              <a:t>基于语篇的学习理解类活动</a:t>
            </a:r>
            <a:endParaRPr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8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2800" dirty="0">
                <a:latin typeface="楷体" panose="02010609060101010101" charset="-122"/>
                <a:ea typeface="楷体" panose="02010609060101010101" charset="-122"/>
              </a:rPr>
              <a:t>1.导入主题，激活已知</a:t>
            </a:r>
            <a:r>
              <a:rPr lang="en-US" sz="2800" dirty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sz="2800" dirty="0">
                <a:latin typeface="楷体" panose="02010609060101010101" charset="-122"/>
                <a:ea typeface="楷体" panose="02010609060101010101" charset="-122"/>
              </a:rPr>
              <a:t>2.基于语料，获取新知</a:t>
            </a:r>
            <a:endParaRPr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-8939" y="4453892"/>
            <a:ext cx="12200939" cy="2408801"/>
            <a:chOff x="-8939" y="4453892"/>
            <a:chExt cx="12200939" cy="240880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" t="63739" r="29451" b="20037"/>
            <a:stretch>
              <a:fillRect/>
            </a:stretch>
          </p:blipFill>
          <p:spPr>
            <a:xfrm>
              <a:off x="0" y="4563639"/>
              <a:ext cx="11137899" cy="10721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72" t="16834" b="52271"/>
            <a:stretch>
              <a:fillRect/>
            </a:stretch>
          </p:blipFill>
          <p:spPr>
            <a:xfrm>
              <a:off x="7340600" y="4789218"/>
              <a:ext cx="4851400" cy="125868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19" t="14468" b="56879"/>
            <a:stretch>
              <a:fillRect/>
            </a:stretch>
          </p:blipFill>
          <p:spPr>
            <a:xfrm flipH="1">
              <a:off x="-8939" y="4453892"/>
              <a:ext cx="12200939" cy="2408801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769977" y="583789"/>
            <a:ext cx="859790" cy="69721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dirty="0">
                <a:solidFill>
                  <a:srgbClr val="E7817F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叄</a:t>
            </a:r>
            <a:endParaRPr lang="zh-CN" altLang="en-US" sz="4400" b="1" dirty="0">
              <a:solidFill>
                <a:srgbClr val="E7817F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50235" y="2515870"/>
            <a:ext cx="7837805" cy="31197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99730" y="5146040"/>
            <a:ext cx="1678305" cy="4114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思维导图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Tk0MTM5MGIzNDg2MDdjYTRjY2Q3MzBjODRmOWY5NTE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霞鹜文楷"/>
        <a:ea typeface="霞鹜文楷"/>
        <a:cs typeface=""/>
      </a:majorFont>
      <a:minorFont>
        <a:latin typeface="霞鹜文楷"/>
        <a:ea typeface="霞鹜文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霞鹜文楷"/>
        <a:ea typeface=""/>
        <a:cs typeface=""/>
        <a:font script="Jpan" typeface="游ゴシック"/>
        <a:font script="Hang" typeface="맑은 고딕"/>
        <a:font script="Hans" typeface="霞鹜文楷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霞鹜文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霞鹜文楷"/>
        <a:ea typeface=""/>
        <a:cs typeface=""/>
        <a:font script="Jpan" typeface="ＭＳ Ｐゴシック"/>
        <a:font script="Hang" typeface="맑은 고딕"/>
        <a:font script="Hans" typeface="霞鹜文楷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WPS 演示</Application>
  <PresentationFormat>宽屏</PresentationFormat>
  <Paragraphs>76</Paragraphs>
  <Slides>10</Slides>
  <Notes>20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霞鹜文楷</vt:lpstr>
      <vt:lpstr>华文楷体</vt:lpstr>
      <vt:lpstr>楷体</vt:lpstr>
      <vt:lpstr>演示夏行楷</vt:lpstr>
      <vt:lpstr>江西拙楷</vt:lpstr>
      <vt:lpstr>Times New Roman</vt:lpstr>
      <vt:lpstr>汉仪细中圆简</vt:lpstr>
      <vt:lpstr>演示秋鸿楷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tammy</cp:lastModifiedBy>
  <cp:revision>35</cp:revision>
  <dcterms:created xsi:type="dcterms:W3CDTF">2022-01-19T10:52:00Z</dcterms:created>
  <dcterms:modified xsi:type="dcterms:W3CDTF">2023-10-23T08:49:25Z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A6FD4BAB2B9E47AB93C3D60260D16080_11</vt:lpwstr>
  </property>
  <property fmtid="{D5CDD505-2E9C-101B-9397-08002B2CF9AE}" pid="3" name="KSOProductBuildVer">
    <vt:lpwstr>2052-12.1.0.15374</vt:lpwstr>
  </property>
</Properties>
</file>